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7" r:id="rId7"/>
    <p:sldId id="268" r:id="rId8"/>
    <p:sldId id="269" r:id="rId9"/>
    <p:sldId id="272" r:id="rId10"/>
    <p:sldId id="260" r:id="rId11"/>
    <p:sldId id="265" r:id="rId12"/>
    <p:sldId id="264" r:id="rId13"/>
    <p:sldId id="271" r:id="rId14"/>
    <p:sldId id="26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9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5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5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8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09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6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2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2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3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4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0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EE3B6-63A4-4B27-88A7-9B6969373DD1}" type="datetimeFigureOut">
              <a:rPr lang="en-US" smtClean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8A646-42C9-4D3D-9828-5BFE1F442A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58778"/>
            <a:ext cx="9144000" cy="140427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Magnus Effect on a Cylindrical Airfoils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12227"/>
            <a:ext cx="9144000" cy="165576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Zhangxi ‘Jesse’ Feng, Simon </a:t>
            </a:r>
            <a:r>
              <a:rPr lang="en-US" sz="2200" dirty="0" err="1" smtClean="0"/>
              <a:t>Popecki</a:t>
            </a:r>
            <a:r>
              <a:rPr lang="en-US" sz="2200" dirty="0" smtClean="0"/>
              <a:t>, James Skinner</a:t>
            </a:r>
          </a:p>
          <a:p>
            <a:r>
              <a:rPr lang="en-US" sz="2200" dirty="0" smtClean="0"/>
              <a:t>Advisor - Samuel Cole</a:t>
            </a:r>
          </a:p>
          <a:p>
            <a:r>
              <a:rPr lang="en-US" sz="2200" dirty="0" smtClean="0"/>
              <a:t>May 5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, 2017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612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Results and Discussion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05" y="1546168"/>
            <a:ext cx="5658292" cy="424371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197" y="1539970"/>
            <a:ext cx="5666556" cy="4249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2410" y="1034534"/>
            <a:ext cx="358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Diameter Cylinder (57.91 mm)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1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Results and Discussion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" y="1568042"/>
            <a:ext cx="5652509" cy="4239382"/>
          </a:xfrm>
        </p:spPr>
      </p:pic>
      <p:sp>
        <p:nvSpPr>
          <p:cNvPr id="6" name="TextBox 5"/>
          <p:cNvSpPr txBox="1"/>
          <p:nvPr/>
        </p:nvSpPr>
        <p:spPr>
          <a:xfrm>
            <a:off x="4159668" y="1034534"/>
            <a:ext cx="38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Medium Diameter Cylinder (83.82 mm)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97" y="1568042"/>
            <a:ext cx="5652509" cy="42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Results and Discussion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7" y="1478680"/>
            <a:ext cx="5629051" cy="4221789"/>
          </a:xfrm>
        </p:spPr>
      </p:pic>
      <p:sp>
        <p:nvSpPr>
          <p:cNvPr id="6" name="TextBox 5"/>
          <p:cNvSpPr txBox="1"/>
          <p:nvPr/>
        </p:nvSpPr>
        <p:spPr>
          <a:xfrm>
            <a:off x="4730336" y="1034534"/>
            <a:ext cx="370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 Diameter Cylinder (128.27 mm)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1478680"/>
            <a:ext cx="5629052" cy="42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6" y="1318864"/>
            <a:ext cx="7079587" cy="468392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Effect of Wind Speed - Confidence Intervals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4840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measurements are off from the Magnus equation predictions</a:t>
            </a:r>
          </a:p>
          <a:p>
            <a:pPr lvl="1"/>
            <a:r>
              <a:rPr lang="en-US" dirty="0"/>
              <a:t>Possible causes: high RPM, resonance limitations, force balance inconsistent</a:t>
            </a:r>
          </a:p>
          <a:p>
            <a:r>
              <a:rPr lang="en-US" dirty="0" smtClean="0"/>
              <a:t>Wind Speed negatively affects lift force at smaller diameters, but positively at larger diameters</a:t>
            </a:r>
          </a:p>
          <a:p>
            <a:pPr lvl="1"/>
            <a:r>
              <a:rPr lang="en-US" dirty="0" smtClean="0"/>
              <a:t>Larger diameter can better “push” down on the air since at uniform pressure, larger surface area means more force</a:t>
            </a:r>
          </a:p>
          <a:p>
            <a:pPr lvl="1"/>
            <a:r>
              <a:rPr lang="en-US" dirty="0" smtClean="0"/>
              <a:t>Largest cylinder diameter: 128.27 mm, medium: 83.82 mm, small: 57.91 mm</a:t>
            </a:r>
          </a:p>
        </p:txBody>
      </p:sp>
    </p:spTree>
    <p:extLst>
      <p:ext uri="{BB962C8B-B14F-4D97-AF65-F5344CB8AC3E}">
        <p14:creationId xmlns:p14="http://schemas.microsoft.com/office/powerpoint/2010/main" val="339277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Professor Todd Gross, Ivaylo Nedyalkov, and Samuel Cole for their </a:t>
            </a:r>
            <a:r>
              <a:rPr lang="en-US" dirty="0" smtClean="0"/>
              <a:t>time and effort in making our project possible</a:t>
            </a:r>
          </a:p>
          <a:p>
            <a:r>
              <a:rPr lang="en-US" dirty="0" smtClean="0"/>
              <a:t>No thanks to the troubles caused by the force balance</a:t>
            </a:r>
          </a:p>
          <a:p>
            <a:r>
              <a:rPr lang="en-US" dirty="0" smtClean="0"/>
              <a:t>Finally, a special thanks to Evan </a:t>
            </a:r>
            <a:r>
              <a:rPr lang="en-US" dirty="0" smtClean="0"/>
              <a:t>Grissino</a:t>
            </a:r>
            <a:r>
              <a:rPr lang="en-US" dirty="0"/>
              <a:t> </a:t>
            </a:r>
            <a:r>
              <a:rPr lang="en-US" dirty="0" smtClean="0"/>
              <a:t>for helping to make it possible to create our airfoils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7" y="3757862"/>
            <a:ext cx="3898232" cy="29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Purpose of Experiment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the </a:t>
            </a:r>
            <a:r>
              <a:rPr lang="en-US" dirty="0" smtClean="0"/>
              <a:t>effect of </a:t>
            </a:r>
            <a:r>
              <a:rPr lang="en-US" dirty="0" smtClean="0"/>
              <a:t>cylinder radius on </a:t>
            </a:r>
            <a:r>
              <a:rPr lang="en-US" dirty="0" smtClean="0"/>
              <a:t>the lift force </a:t>
            </a:r>
          </a:p>
          <a:p>
            <a:r>
              <a:rPr lang="en-US" dirty="0" smtClean="0"/>
              <a:t>Evaluate </a:t>
            </a:r>
            <a:r>
              <a:rPr lang="en-US" dirty="0" smtClean="0"/>
              <a:t>the effect of wind </a:t>
            </a:r>
            <a:r>
              <a:rPr lang="en-US" dirty="0" smtClean="0"/>
              <a:t>speed </a:t>
            </a:r>
            <a:r>
              <a:rPr lang="en-US" dirty="0" smtClean="0"/>
              <a:t>on the lift force</a:t>
            </a:r>
          </a:p>
          <a:p>
            <a:r>
              <a:rPr lang="en-US" dirty="0" smtClean="0"/>
              <a:t>Evaluate the effect of airfoil RPM on the lift 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Magnus effect is </a:t>
            </a:r>
            <a:r>
              <a:rPr lang="en-US" dirty="0" smtClean="0"/>
              <a:t>observed from spinning objects curving away from the usual trajectory.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This experiment follows the </a:t>
            </a:r>
            <a:r>
              <a:rPr lang="en-US" dirty="0" err="1" smtClean="0"/>
              <a:t>Kutta-Joukowski</a:t>
            </a:r>
            <a:r>
              <a:rPr lang="en-US" dirty="0" smtClean="0"/>
              <a:t> lift force where the spinning cylinder creates a pressure difference by “pushing” the air down, and the air pushes back up.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52" y="3855489"/>
            <a:ext cx="4938786" cy="2778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51" y="4187998"/>
            <a:ext cx="3547110" cy="16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Governing Equation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/>
                  <a:t>Kutta-Joukowski lift: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𝑣𝐺𝐿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wind velocity – calculated using the pitot tube inside the wind tunnel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vortex strength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 smtClean="0"/>
                  <a:t> = radius of the cylinder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 smtClean="0"/>
                  <a:t> = RPM in rad/s –recorded using an optical tachometer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= Characteristic length of the cylinder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:\J lab\Final Project\Project Report and Presentation\tacometer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495" y="314786"/>
            <a:ext cx="2931695" cy="96637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Preparation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1" y="4957011"/>
            <a:ext cx="3846095" cy="1411706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IMG_21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285" y="1281156"/>
            <a:ext cx="5406188" cy="304098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063" y="1165352"/>
            <a:ext cx="2497321" cy="3272588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91" y="1287967"/>
            <a:ext cx="2246154" cy="30341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1100" y="4783283"/>
            <a:ext cx="419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Checking the validity of the bronze bearing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27799" y="4783283"/>
            <a:ext cx="234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Preparing the cylinders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59694" y="4788534"/>
            <a:ext cx="303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Welding the mounting bracket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Environment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7541" r="21687" b="21936"/>
          <a:stretch/>
        </p:blipFill>
        <p:spPr bwMode="auto">
          <a:xfrm>
            <a:off x="1631331" y="1690688"/>
            <a:ext cx="8929338" cy="47421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530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Motor - Mega Motor </a:t>
            </a:r>
            <a:r>
              <a:rPr lang="en-US" dirty="0" err="1"/>
              <a:t>ACn</a:t>
            </a:r>
            <a:r>
              <a:rPr lang="en-US" dirty="0"/>
              <a:t> 16/15/8</a:t>
            </a:r>
          </a:p>
          <a:p>
            <a:r>
              <a:rPr lang="en-US" dirty="0"/>
              <a:t>Electronic Speed Controller (ESC) – Thunderbird 18</a:t>
            </a:r>
          </a:p>
          <a:p>
            <a:r>
              <a:rPr lang="en-US" dirty="0"/>
              <a:t>Transmitter – </a:t>
            </a:r>
            <a:r>
              <a:rPr lang="en-US" dirty="0" err="1"/>
              <a:t>Spektrum</a:t>
            </a:r>
            <a:r>
              <a:rPr lang="en-US" dirty="0"/>
              <a:t> dx6i</a:t>
            </a:r>
          </a:p>
          <a:p>
            <a:r>
              <a:rPr lang="en-US" dirty="0"/>
              <a:t>Receiver – </a:t>
            </a:r>
            <a:r>
              <a:rPr lang="en-US" dirty="0" err="1"/>
              <a:t>Spektrum</a:t>
            </a:r>
            <a:r>
              <a:rPr lang="en-US" dirty="0"/>
              <a:t> Bot </a:t>
            </a:r>
            <a:r>
              <a:rPr lang="en-US" dirty="0" smtClean="0"/>
              <a:t>BR6000</a:t>
            </a:r>
          </a:p>
          <a:p>
            <a:r>
              <a:rPr lang="en-US" dirty="0" smtClean="0"/>
              <a:t>Handheld Optical tachometer</a:t>
            </a:r>
          </a:p>
          <a:p>
            <a:r>
              <a:rPr lang="en-US" dirty="0" smtClean="0"/>
              <a:t>Calipers</a:t>
            </a:r>
            <a:endParaRPr lang="en-US" dirty="0"/>
          </a:p>
          <a:p>
            <a:r>
              <a:rPr lang="en-US" dirty="0" smtClean="0"/>
              <a:t>Cylinders from Stella, Budweiser, and Quaker Oats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156403"/>
            <a:ext cx="2743200" cy="16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4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Cylinder Experimental </a:t>
            </a:r>
            <a:r>
              <a:rPr lang="en-US" dirty="0" smtClean="0"/>
              <a:t>Setup </a:t>
            </a:r>
            <a:endParaRPr lang="en-US" dirty="0"/>
          </a:p>
        </p:txBody>
      </p:sp>
      <p:pic>
        <p:nvPicPr>
          <p:cNvPr id="4" name="budheavy_in_tunne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88" y="1690688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1099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537" t="22561" r="63287" b="50202"/>
          <a:stretch/>
        </p:blipFill>
        <p:spPr>
          <a:xfrm>
            <a:off x="645810" y="1219200"/>
            <a:ext cx="5199346" cy="2402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553" t="51476" r="63270" b="21388"/>
          <a:stretch/>
        </p:blipFill>
        <p:spPr>
          <a:xfrm>
            <a:off x="6327217" y="1219200"/>
            <a:ext cx="5218973" cy="24023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Experiment Data</a:t>
            </a:r>
            <a:endParaRPr lang="en-US" sz="3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584" t="51266" r="63292" b="21518"/>
          <a:stretch/>
        </p:blipFill>
        <p:spPr>
          <a:xfrm>
            <a:off x="645810" y="3906982"/>
            <a:ext cx="5199346" cy="2404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1332" t="22470" r="33133" b="63738"/>
          <a:stretch/>
        </p:blipFill>
        <p:spPr>
          <a:xfrm>
            <a:off x="6168044" y="4269593"/>
            <a:ext cx="5695332" cy="16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334</Words>
  <Application>Microsoft Office PowerPoint</Application>
  <PresentationFormat>Widescreen</PresentationFormat>
  <Paragraphs>51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Magnus Effect on a Cylindrical Airfoils</vt:lpstr>
      <vt:lpstr>Purpose of Experiment</vt:lpstr>
      <vt:lpstr>Background</vt:lpstr>
      <vt:lpstr>Governing Equation</vt:lpstr>
      <vt:lpstr>Preparation</vt:lpstr>
      <vt:lpstr>Experiment Environment</vt:lpstr>
      <vt:lpstr>Equipment Used</vt:lpstr>
      <vt:lpstr>Cylinder Experimental Setup </vt:lpstr>
      <vt:lpstr>Experiment Data</vt:lpstr>
      <vt:lpstr>Results and Discussion</vt:lpstr>
      <vt:lpstr>Results and Discussion</vt:lpstr>
      <vt:lpstr>Results and Discussion</vt:lpstr>
      <vt:lpstr>Effect of Wind Speed - Confidence Intervals</vt:lpstr>
      <vt:lpstr>Summary of observations</vt:lpstr>
      <vt:lpstr>Acknowledgements</vt:lpstr>
    </vt:vector>
  </TitlesOfParts>
  <Company>University of New Hampshire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Magnus Effect on a Cylindrical Airfoils</dc:title>
  <dc:creator>Skinner, James D</dc:creator>
  <cp:lastModifiedBy>Feng, Zhangxi</cp:lastModifiedBy>
  <cp:revision>41</cp:revision>
  <dcterms:created xsi:type="dcterms:W3CDTF">2017-05-02T00:25:29Z</dcterms:created>
  <dcterms:modified xsi:type="dcterms:W3CDTF">2017-05-02T05:01:32Z</dcterms:modified>
</cp:coreProperties>
</file>